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4"/>
    <p:restoredTop sz="94562"/>
  </p:normalViewPr>
  <p:slideViewPr>
    <p:cSldViewPr snapToGrid="0" snapToObjects="1">
      <p:cViewPr varScale="1">
        <p:scale>
          <a:sx n="108" d="100"/>
          <a:sy n="108" d="100"/>
        </p:scale>
        <p:origin x="6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EBCF68-92AF-C246-83D2-D229F03D5623}" type="datetimeFigureOut">
              <a:rPr lang="en-US" smtClean="0"/>
              <a:t>3/23/19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E7FB9-0C05-5045-836E-9104FB00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2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E7FB9-0C05-5045-836E-9104FB00CB2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0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692D-5872-4F4C-A541-CC78B396BEB2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A51D-2568-ED4E-B209-B421D8D16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6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692D-5872-4F4C-A541-CC78B396BEB2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A51D-2568-ED4E-B209-B421D8D16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1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692D-5872-4F4C-A541-CC78B396BEB2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A51D-2568-ED4E-B209-B421D8D16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81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692D-5872-4F4C-A541-CC78B396BEB2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A51D-2568-ED4E-B209-B421D8D16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45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692D-5872-4F4C-A541-CC78B396BEB2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A51D-2568-ED4E-B209-B421D8D16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12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692D-5872-4F4C-A541-CC78B396BEB2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A51D-2568-ED4E-B209-B421D8D16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00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692D-5872-4F4C-A541-CC78B396BEB2}" type="datetimeFigureOut">
              <a:rPr lang="en-US" smtClean="0"/>
              <a:t>3/23/19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A51D-2568-ED4E-B209-B421D8D16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4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692D-5872-4F4C-A541-CC78B396BEB2}" type="datetimeFigureOut">
              <a:rPr lang="en-US" smtClean="0"/>
              <a:t>3/23/19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A51D-2568-ED4E-B209-B421D8D16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94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692D-5872-4F4C-A541-CC78B396BEB2}" type="datetimeFigureOut">
              <a:rPr lang="en-US" smtClean="0"/>
              <a:t>3/23/19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A51D-2568-ED4E-B209-B421D8D16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702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692D-5872-4F4C-A541-CC78B396BEB2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A51D-2568-ED4E-B209-B421D8D16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525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692D-5872-4F4C-A541-CC78B396BEB2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A51D-2568-ED4E-B209-B421D8D16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5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4692D-5872-4F4C-A541-CC78B396BEB2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8A51D-2568-ED4E-B209-B421D8D16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613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myhealth.gov.my/en/immunisation-schedule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health.gov.my/en/immunisation-schedule/" TargetMode="External"/><Relationship Id="rId4" Type="http://schemas.openxmlformats.org/officeDocument/2006/relationships/hyperlink" Target="https://www.nhs.uk/conditions/vaccinations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who.int/immunization/policy/contraindication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Paediatrics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Malaysia Immunization schedule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Thomas Tay</a:t>
            </a:r>
          </a:p>
          <a:p>
            <a:r>
              <a:rPr lang="en-US" dirty="0" smtClean="0"/>
              <a:t>Adapted from </a:t>
            </a:r>
            <a:r>
              <a:rPr lang="en-US" dirty="0" smtClean="0">
                <a:hlinkClick r:id="rId2"/>
              </a:rPr>
              <a:t>http://www.myhealth.gov.my/en/immunisation-schedule/</a:t>
            </a:r>
            <a:r>
              <a:rPr lang="en-US" dirty="0" smtClean="0"/>
              <a:t> by Dr. </a:t>
            </a:r>
            <a:r>
              <a:rPr lang="en-US" dirty="0" err="1" smtClean="0"/>
              <a:t>Yeong</a:t>
            </a:r>
            <a:r>
              <a:rPr lang="en-US" dirty="0" smtClean="0"/>
              <a:t> May </a:t>
            </a:r>
            <a:r>
              <a:rPr lang="en-US" dirty="0" err="1" smtClean="0"/>
              <a:t>Luu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303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Malaysian Immunization schedule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963302"/>
              </p:ext>
            </p:extLst>
          </p:nvPr>
        </p:nvGraphicFramePr>
        <p:xfrm>
          <a:off x="838195" y="1690688"/>
          <a:ext cx="10515605" cy="4139514"/>
        </p:xfrm>
        <a:graphic>
          <a:graphicData uri="http://schemas.openxmlformats.org/drawingml/2006/table">
            <a:tbl>
              <a:tblPr/>
              <a:tblGrid>
                <a:gridCol w="1538572"/>
                <a:gridCol w="690541"/>
                <a:gridCol w="690541"/>
                <a:gridCol w="690541"/>
                <a:gridCol w="690541"/>
                <a:gridCol w="690541"/>
                <a:gridCol w="690541"/>
                <a:gridCol w="690541"/>
                <a:gridCol w="690541"/>
                <a:gridCol w="690541"/>
                <a:gridCol w="690541"/>
                <a:gridCol w="690541"/>
                <a:gridCol w="690541"/>
                <a:gridCol w="690541"/>
              </a:tblGrid>
              <a:tr h="2930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Vaccine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Age (Months)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(Years)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13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At birth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7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BCG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1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Hep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B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1 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DTaP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Booster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Hib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Booster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Polio (IPV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Booster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Measles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(Sabah)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MMR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5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5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MR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Booster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DT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Booster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828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HPV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(Girls only)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Tetanus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Booster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</a:tr>
              <a:tr h="311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JE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(Sarawak)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Dose 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404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BCG</a:t>
            </a:r>
            <a:r>
              <a:rPr lang="en-US" dirty="0" smtClean="0"/>
              <a:t> - Bacillus </a:t>
            </a:r>
            <a:r>
              <a:rPr lang="en-US" dirty="0" err="1" smtClean="0"/>
              <a:t>Calmette</a:t>
            </a:r>
            <a:r>
              <a:rPr lang="en-US" dirty="0" smtClean="0"/>
              <a:t>–</a:t>
            </a:r>
            <a:r>
              <a:rPr lang="en-US" dirty="0" err="1" smtClean="0"/>
              <a:t>Guérin</a:t>
            </a:r>
            <a:r>
              <a:rPr lang="en-US" dirty="0" smtClean="0"/>
              <a:t>, vaccine that gives protection against tuberculosis</a:t>
            </a:r>
          </a:p>
          <a:p>
            <a:r>
              <a:rPr lang="en-US" b="1" dirty="0" err="1"/>
              <a:t>DTaP</a:t>
            </a:r>
            <a:r>
              <a:rPr lang="en-US" dirty="0"/>
              <a:t> is the combination of diphtheria(D), tetanus(T) and </a:t>
            </a:r>
            <a:r>
              <a:rPr lang="en-US" dirty="0" err="1"/>
              <a:t>accelullar</a:t>
            </a:r>
            <a:r>
              <a:rPr lang="en-US" dirty="0"/>
              <a:t> pertussis(</a:t>
            </a:r>
            <a:r>
              <a:rPr lang="en-US" dirty="0" err="1"/>
              <a:t>aP</a:t>
            </a:r>
            <a:r>
              <a:rPr lang="en-US" dirty="0"/>
              <a:t>)</a:t>
            </a:r>
          </a:p>
          <a:p>
            <a:r>
              <a:rPr lang="en-US" b="1" dirty="0"/>
              <a:t>DT</a:t>
            </a:r>
            <a:r>
              <a:rPr lang="en-US" dirty="0"/>
              <a:t> is a booster dose which protects against diphtheria (D) and tetanus (T)</a:t>
            </a:r>
          </a:p>
          <a:p>
            <a:r>
              <a:rPr lang="en-US" b="1" dirty="0" smtClean="0"/>
              <a:t>Hib</a:t>
            </a:r>
            <a:r>
              <a:rPr lang="en-US" dirty="0" smtClean="0"/>
              <a:t> is </a:t>
            </a:r>
            <a:r>
              <a:rPr lang="en-US" dirty="0" err="1" smtClean="0"/>
              <a:t>Haemophilus</a:t>
            </a:r>
            <a:r>
              <a:rPr lang="en-US" dirty="0" smtClean="0"/>
              <a:t> Influenza type B</a:t>
            </a:r>
          </a:p>
          <a:p>
            <a:r>
              <a:rPr lang="en-US" b="1" dirty="0" smtClean="0"/>
              <a:t>MMR</a:t>
            </a:r>
            <a:r>
              <a:rPr lang="en-US" dirty="0" smtClean="0"/>
              <a:t> is the combination of Measles(M), Mumps(M) and Rubella(R)</a:t>
            </a:r>
          </a:p>
          <a:p>
            <a:r>
              <a:rPr lang="en-US" b="1" dirty="0" smtClean="0"/>
              <a:t>MR</a:t>
            </a:r>
            <a:r>
              <a:rPr lang="en-US" dirty="0" smtClean="0"/>
              <a:t> vaccine provides protection against Measles (M) and Rubella (R). MR Dose 2 at 7 years old, until year 2022</a:t>
            </a:r>
          </a:p>
          <a:p>
            <a:r>
              <a:rPr lang="en-US" b="1" dirty="0" smtClean="0"/>
              <a:t>JE </a:t>
            </a:r>
            <a:r>
              <a:rPr lang="en-US" dirty="0" smtClean="0"/>
              <a:t>is vaccine against Japanese Encephalitis. This vaccine is only provided in Sarawak</a:t>
            </a:r>
          </a:p>
          <a:p>
            <a:r>
              <a:rPr lang="en-US" b="1" dirty="0"/>
              <a:t>HPV</a:t>
            </a:r>
            <a:r>
              <a:rPr lang="en-US" dirty="0"/>
              <a:t> is Human Papillomavirus. This vaccine is provided only for girls aged 13 years. Dose 2 is given 6 months after dose </a:t>
            </a:r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320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Vaccination contraindications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infants should be immunized except in these </a:t>
            </a:r>
            <a:r>
              <a:rPr lang="en-US" dirty="0" smtClean="0"/>
              <a:t>rare </a:t>
            </a:r>
            <a:r>
              <a:rPr lang="en-US" dirty="0"/>
              <a:t>situations: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Anaphylaxis </a:t>
            </a:r>
            <a:r>
              <a:rPr lang="en-US" dirty="0"/>
              <a:t>or a severe hypersensitivity reaction is an absolute contraindication to subsequent doses of a vaccine. Persons with a known allergy to a vaccine component should not be vaccinated.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 </a:t>
            </a:r>
            <a:r>
              <a:rPr lang="en-US" dirty="0"/>
              <a:t>not give BCG or yellow fever vaccine to an infant that exhibits the signs and symptoms of AIDS.</a:t>
            </a:r>
          </a:p>
        </p:txBody>
      </p:sp>
    </p:spTree>
    <p:extLst>
      <p:ext uri="{BB962C8B-B14F-4D97-AF65-F5344CB8AC3E}">
        <p14:creationId xmlns:p14="http://schemas.microsoft.com/office/powerpoint/2010/main" val="1750036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www.who.int/immunization/policy/contraindications.pdf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http://www.myhealth.gov.my/en/immunisation-schedule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https://www.nhs.uk/conditions/vaccinations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12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248</Words>
  <Application>Microsoft Macintosh PowerPoint</Application>
  <PresentationFormat>Widescreen</PresentationFormat>
  <Paragraphs>206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Calibri Light</vt:lpstr>
      <vt:lpstr>Mangal</vt:lpstr>
      <vt:lpstr>Arial</vt:lpstr>
      <vt:lpstr>Office Theme</vt:lpstr>
      <vt:lpstr>Paediatrics – Malaysia Immunization schedule</vt:lpstr>
      <vt:lpstr>Malaysian Immunization schedule</vt:lpstr>
      <vt:lpstr>Notes</vt:lpstr>
      <vt:lpstr>Vaccination contraindications</vt:lpstr>
      <vt:lpstr>References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Pediatrics – Malaysia Immunization schedule</dc:title>
  <dc:creator>Thomas Tay (UG)</dc:creator>
  <cp:lastModifiedBy>Thomas Tay (UG)</cp:lastModifiedBy>
  <cp:revision>5</cp:revision>
  <dcterms:created xsi:type="dcterms:W3CDTF">2019-02-25T14:51:29Z</dcterms:created>
  <dcterms:modified xsi:type="dcterms:W3CDTF">2019-03-23T08:10:31Z</dcterms:modified>
</cp:coreProperties>
</file>